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4" r:id="rId8"/>
    <p:sldId id="262" r:id="rId9"/>
    <p:sldId id="263" r:id="rId10"/>
    <p:sldId id="267" r:id="rId11"/>
    <p:sldId id="265" r:id="rId12"/>
    <p:sldId id="268" r:id="rId13"/>
    <p:sldId id="266"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86" r:id="rId28"/>
    <p:sldId id="287" r:id="rId29"/>
    <p:sldId id="290" r:id="rId30"/>
    <p:sldId id="289" r:id="rId31"/>
    <p:sldId id="293" r:id="rId32"/>
    <p:sldId id="292" r:id="rId33"/>
    <p:sldId id="291" r:id="rId34"/>
    <p:sldId id="288" r:id="rId35"/>
    <p:sldId id="294" r:id="rId36"/>
    <p:sldId id="269" r:id="rId37"/>
    <p:sldId id="270" r:id="rId38"/>
    <p:sldId id="271" r:id="rId39"/>
    <p:sldId id="272"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037" y="-8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28-Feb-20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28-Feb-20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28-Feb-20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28-Feb-20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28-Feb-20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28-Feb-20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28-Feb-20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28-Feb-20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28-Feb-20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28-Feb-20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28-Feb-20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28-Feb-20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State Machines</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Terms and Concepts</a:t>
            </a:r>
            <a:endParaRPr lang="en-US" dirty="0"/>
          </a:p>
        </p:txBody>
      </p:sp>
      <p:sp>
        <p:nvSpPr>
          <p:cNvPr id="3" name="Content Placeholder 2"/>
          <p:cNvSpPr>
            <a:spLocks noGrp="1"/>
          </p:cNvSpPr>
          <p:nvPr>
            <p:ph idx="1"/>
          </p:nvPr>
        </p:nvSpPr>
        <p:spPr/>
        <p:txBody>
          <a:bodyPr>
            <a:noAutofit/>
          </a:bodyPr>
          <a:lstStyle/>
          <a:p>
            <a:pPr algn="just"/>
            <a:r>
              <a:rPr lang="en-US" sz="2500" dirty="0" smtClean="0"/>
              <a:t>A </a:t>
            </a:r>
            <a:r>
              <a:rPr lang="en-US" sz="2500" dirty="0" smtClean="0">
                <a:solidFill>
                  <a:srgbClr val="FF0000"/>
                </a:solidFill>
              </a:rPr>
              <a:t>transition</a:t>
            </a:r>
            <a:r>
              <a:rPr lang="en-US" sz="2500" dirty="0" smtClean="0"/>
              <a:t> is a relationship between two states indicating that an object in the first state will perform certain actions and enter the second state when a specified event occurs and specified conditions are satisfied.</a:t>
            </a:r>
          </a:p>
          <a:p>
            <a:pPr algn="just"/>
            <a:r>
              <a:rPr lang="en-US" sz="2500" dirty="0" smtClean="0"/>
              <a:t>An </a:t>
            </a:r>
            <a:r>
              <a:rPr lang="en-US" sz="2500" dirty="0" smtClean="0">
                <a:solidFill>
                  <a:srgbClr val="FF0000"/>
                </a:solidFill>
              </a:rPr>
              <a:t>activity</a:t>
            </a:r>
            <a:r>
              <a:rPr lang="en-US" sz="2500" dirty="0" smtClean="0"/>
              <a:t> is ongoing </a:t>
            </a:r>
            <a:r>
              <a:rPr lang="en-US" sz="2500" dirty="0" err="1" smtClean="0"/>
              <a:t>nonatomic</a:t>
            </a:r>
            <a:r>
              <a:rPr lang="en-US" sz="2500" dirty="0" smtClean="0"/>
              <a:t> execution within a state machine.</a:t>
            </a:r>
          </a:p>
          <a:p>
            <a:pPr algn="just"/>
            <a:r>
              <a:rPr lang="en-US" sz="2500" dirty="0" smtClean="0"/>
              <a:t>An </a:t>
            </a:r>
            <a:r>
              <a:rPr lang="en-US" sz="2500" dirty="0" smtClean="0">
                <a:solidFill>
                  <a:srgbClr val="FF0000"/>
                </a:solidFill>
              </a:rPr>
              <a:t>action</a:t>
            </a:r>
            <a:r>
              <a:rPr lang="en-US" sz="2500" dirty="0" smtClean="0"/>
              <a:t> is an executable atomic computation that results in a change in state of the model or the return of a value.</a:t>
            </a:r>
          </a:p>
          <a:p>
            <a:pPr algn="just"/>
            <a:r>
              <a:rPr lang="en-US" sz="2500" dirty="0" smtClean="0"/>
              <a:t>Graphically, a </a:t>
            </a:r>
            <a:r>
              <a:rPr lang="en-US" sz="2500" dirty="0" smtClean="0">
                <a:solidFill>
                  <a:srgbClr val="FF0000"/>
                </a:solidFill>
              </a:rPr>
              <a:t>state</a:t>
            </a:r>
            <a:r>
              <a:rPr lang="en-US" sz="2500" dirty="0" smtClean="0"/>
              <a:t> is rendered as a </a:t>
            </a:r>
            <a:r>
              <a:rPr lang="en-US" sz="2500" dirty="0" smtClean="0">
                <a:solidFill>
                  <a:srgbClr val="FF0000"/>
                </a:solidFill>
              </a:rPr>
              <a:t>rectangle</a:t>
            </a:r>
            <a:r>
              <a:rPr lang="en-US" sz="2500" dirty="0" smtClean="0"/>
              <a:t> </a:t>
            </a:r>
            <a:r>
              <a:rPr lang="en-US" sz="2500" dirty="0" smtClean="0">
                <a:solidFill>
                  <a:srgbClr val="FF0000"/>
                </a:solidFill>
              </a:rPr>
              <a:t>with</a:t>
            </a:r>
            <a:r>
              <a:rPr lang="en-US" sz="2500" dirty="0" smtClean="0"/>
              <a:t> </a:t>
            </a:r>
            <a:r>
              <a:rPr lang="en-US" sz="2500" dirty="0" smtClean="0">
                <a:solidFill>
                  <a:srgbClr val="FF0000"/>
                </a:solidFill>
              </a:rPr>
              <a:t>rounded corners</a:t>
            </a:r>
            <a:r>
              <a:rPr lang="en-US" sz="2500" dirty="0" smtClean="0"/>
              <a:t>. A </a:t>
            </a:r>
            <a:r>
              <a:rPr lang="en-US" sz="2500" dirty="0" smtClean="0">
                <a:solidFill>
                  <a:srgbClr val="FF0000"/>
                </a:solidFill>
              </a:rPr>
              <a:t>transition</a:t>
            </a:r>
            <a:r>
              <a:rPr lang="en-US" sz="2500" dirty="0" smtClean="0"/>
              <a:t> is rendered as a </a:t>
            </a:r>
            <a:r>
              <a:rPr lang="en-US" sz="2500" dirty="0" smtClean="0">
                <a:solidFill>
                  <a:srgbClr val="FF0000"/>
                </a:solidFill>
              </a:rPr>
              <a:t>solid</a:t>
            </a:r>
            <a:r>
              <a:rPr lang="en-US" sz="2500" dirty="0" smtClean="0"/>
              <a:t> </a:t>
            </a:r>
            <a:r>
              <a:rPr lang="en-US" sz="2500" dirty="0" smtClean="0">
                <a:solidFill>
                  <a:srgbClr val="FF0000"/>
                </a:solidFill>
              </a:rPr>
              <a:t>directed</a:t>
            </a:r>
            <a:r>
              <a:rPr lang="en-US" sz="2500" dirty="0" smtClean="0"/>
              <a:t> </a:t>
            </a:r>
            <a:r>
              <a:rPr lang="en-US" sz="2500" dirty="0" smtClean="0">
                <a:solidFill>
                  <a:srgbClr val="FF0000"/>
                </a:solidFill>
              </a:rPr>
              <a:t>line</a:t>
            </a:r>
            <a:r>
              <a:rPr lang="en-US" sz="2500" dirty="0" smtClean="0"/>
              <a:t>.</a:t>
            </a:r>
            <a:endParaRPr lang="en-US" sz="25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Context</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Every object has a lifetime.</a:t>
            </a:r>
          </a:p>
          <a:p>
            <a:pPr algn="just"/>
            <a:r>
              <a:rPr lang="en-US" dirty="0" smtClean="0"/>
              <a:t>On creation, an object is born; on destruction, an object ceases to exist.</a:t>
            </a:r>
          </a:p>
          <a:p>
            <a:pPr algn="just"/>
            <a:r>
              <a:rPr lang="en-US" dirty="0" smtClean="0"/>
              <a:t>In between, an object may act on other objects (by sending them messages), as well as be acted on (by being the target of a message).</a:t>
            </a:r>
          </a:p>
          <a:p>
            <a:pPr algn="just"/>
            <a:r>
              <a:rPr lang="en-US" dirty="0" smtClean="0"/>
              <a:t>In many cases, these messages will be simple, synchronous operation calls.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Context</a:t>
            </a:r>
            <a:endParaRPr lang="en-US" dirty="0"/>
          </a:p>
        </p:txBody>
      </p:sp>
      <p:sp>
        <p:nvSpPr>
          <p:cNvPr id="3" name="Content Placeholder 2"/>
          <p:cNvSpPr>
            <a:spLocks noGrp="1"/>
          </p:cNvSpPr>
          <p:nvPr>
            <p:ph idx="1"/>
          </p:nvPr>
        </p:nvSpPr>
        <p:spPr/>
        <p:txBody>
          <a:bodyPr>
            <a:noAutofit/>
          </a:bodyPr>
          <a:lstStyle/>
          <a:p>
            <a:pPr algn="just"/>
            <a:r>
              <a:rPr lang="en-US" sz="2800" dirty="0" smtClean="0"/>
              <a:t>In other kinds of systems, you'll encounter objects that must respond to signals, which are asynchronous stimuli communicated between instances.</a:t>
            </a:r>
          </a:p>
          <a:p>
            <a:pPr algn="just"/>
            <a:r>
              <a:rPr lang="en-US" sz="2800" dirty="0" smtClean="0"/>
              <a:t>The behavior of objects that must respond to asynchronous stimulus or whose current behavior depends on their past is best specified by using a state machine.</a:t>
            </a:r>
          </a:p>
          <a:p>
            <a:pPr algn="just"/>
            <a:r>
              <a:rPr lang="en-US" sz="2800" dirty="0" smtClean="0"/>
              <a:t>We also use state machines to model the behavior of entire systems, especially reactive systems, which must respond to signals from actors outside the system.</a:t>
            </a:r>
            <a:endParaRPr lang="en-US" sz="2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States</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A state is a condition or situation during the life of an object during which it satisfies some condition, performs some activity, or waits for some event.</a:t>
            </a:r>
          </a:p>
          <a:p>
            <a:pPr algn="just"/>
            <a:r>
              <a:rPr lang="en-US" dirty="0" smtClean="0"/>
              <a:t>An object remains in a state for a finite amount of time.</a:t>
            </a:r>
          </a:p>
          <a:p>
            <a:pPr algn="just"/>
            <a:r>
              <a:rPr lang="en-US" dirty="0" smtClean="0">
                <a:solidFill>
                  <a:srgbClr val="FF0000"/>
                </a:solidFill>
              </a:rPr>
              <a:t>For example</a:t>
            </a:r>
            <a:r>
              <a:rPr lang="en-US" dirty="0" smtClean="0"/>
              <a:t>, a Heater in a home might be in any of four states: </a:t>
            </a:r>
            <a:r>
              <a:rPr lang="en-US" dirty="0" smtClean="0">
                <a:solidFill>
                  <a:srgbClr val="FF0000"/>
                </a:solidFill>
              </a:rPr>
              <a:t>Idle</a:t>
            </a:r>
            <a:r>
              <a:rPr lang="en-US" dirty="0" smtClean="0"/>
              <a:t>, </a:t>
            </a:r>
            <a:r>
              <a:rPr lang="en-US" dirty="0" smtClean="0">
                <a:solidFill>
                  <a:srgbClr val="FF0000"/>
                </a:solidFill>
              </a:rPr>
              <a:t>Activating</a:t>
            </a:r>
            <a:r>
              <a:rPr lang="en-US" dirty="0" smtClean="0"/>
              <a:t>, </a:t>
            </a:r>
            <a:r>
              <a:rPr lang="en-US" dirty="0" smtClean="0">
                <a:solidFill>
                  <a:srgbClr val="FF0000"/>
                </a:solidFill>
              </a:rPr>
              <a:t>Active</a:t>
            </a:r>
            <a:r>
              <a:rPr lang="en-US" dirty="0" smtClean="0"/>
              <a:t>, and </a:t>
            </a:r>
            <a:r>
              <a:rPr lang="en-US" dirty="0" err="1" smtClean="0">
                <a:solidFill>
                  <a:srgbClr val="FF0000"/>
                </a:solidFill>
              </a:rPr>
              <a:t>ShuttingDown</a:t>
            </a:r>
            <a:r>
              <a:rPr lang="en-US" dirty="0" smtClean="0"/>
              <a:t>.</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States</a:t>
            </a:r>
            <a:endParaRPr lang="en-US" dirty="0"/>
          </a:p>
        </p:txBody>
      </p:sp>
      <p:sp>
        <p:nvSpPr>
          <p:cNvPr id="3" name="Content Placeholder 2"/>
          <p:cNvSpPr>
            <a:spLocks noGrp="1"/>
          </p:cNvSpPr>
          <p:nvPr>
            <p:ph idx="1"/>
          </p:nvPr>
        </p:nvSpPr>
        <p:spPr/>
        <p:txBody>
          <a:bodyPr>
            <a:normAutofit/>
          </a:bodyPr>
          <a:lstStyle/>
          <a:p>
            <a:pPr algn="just"/>
            <a:r>
              <a:rPr lang="en-US" dirty="0" smtClean="0"/>
              <a:t>When an object's state machine is in a given state, the object is said to be in that state.</a:t>
            </a:r>
          </a:p>
          <a:p>
            <a:pPr algn="just"/>
            <a:r>
              <a:rPr lang="en-US" dirty="0" smtClean="0">
                <a:solidFill>
                  <a:srgbClr val="FF0000"/>
                </a:solidFill>
              </a:rPr>
              <a:t>For example</a:t>
            </a:r>
            <a:r>
              <a:rPr lang="en-US" dirty="0" smtClean="0"/>
              <a:t>, an instance of Heater might be Idle or perhaps </a:t>
            </a:r>
            <a:r>
              <a:rPr lang="en-US" dirty="0" err="1" smtClean="0"/>
              <a:t>ShuttingDown</a:t>
            </a:r>
            <a:r>
              <a:rPr lang="en-US" dirty="0" smtClean="0"/>
              <a:t>.</a:t>
            </a:r>
          </a:p>
          <a:p>
            <a:pPr algn="just"/>
            <a:r>
              <a:rPr lang="en-US" dirty="0" smtClean="0"/>
              <a:t>A state has several parts:</a:t>
            </a:r>
            <a:endParaRPr lang="en-US" dirty="0"/>
          </a:p>
        </p:txBody>
      </p:sp>
      <p:pic>
        <p:nvPicPr>
          <p:cNvPr id="4" name="Picture 3"/>
          <p:cNvPicPr/>
          <p:nvPr/>
        </p:nvPicPr>
        <p:blipFill>
          <a:blip r:embed="rId2" cstate="print"/>
          <a:srcRect/>
          <a:stretch>
            <a:fillRect/>
          </a:stretch>
        </p:blipFill>
        <p:spPr bwMode="auto">
          <a:xfrm>
            <a:off x="762000" y="4267200"/>
            <a:ext cx="8001000" cy="2362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States</a:t>
            </a:r>
            <a:endParaRPr lang="en-US" dirty="0"/>
          </a:p>
        </p:txBody>
      </p:sp>
      <p:sp>
        <p:nvSpPr>
          <p:cNvPr id="5" name="Content Placeholder 4"/>
          <p:cNvSpPr>
            <a:spLocks noGrp="1"/>
          </p:cNvSpPr>
          <p:nvPr>
            <p:ph idx="1"/>
          </p:nvPr>
        </p:nvSpPr>
        <p:spPr/>
        <p:txBody>
          <a:bodyPr/>
          <a:lstStyle/>
          <a:p>
            <a:pPr algn="just"/>
            <a:r>
              <a:rPr lang="en-US" dirty="0" smtClean="0"/>
              <a:t>A state is represented as a rectangle with rounded corners as shown below:</a:t>
            </a:r>
            <a:endParaRPr lang="en-US" dirty="0"/>
          </a:p>
        </p:txBody>
      </p:sp>
      <p:pic>
        <p:nvPicPr>
          <p:cNvPr id="6" name="Picture 2"/>
          <p:cNvPicPr>
            <a:picLocks noChangeAspect="1" noChangeArrowheads="1"/>
          </p:cNvPicPr>
          <p:nvPr/>
        </p:nvPicPr>
        <p:blipFill>
          <a:blip r:embed="rId2" cstate="print"/>
          <a:srcRect/>
          <a:stretch>
            <a:fillRect/>
          </a:stretch>
        </p:blipFill>
        <p:spPr bwMode="auto">
          <a:xfrm>
            <a:off x="1704470" y="2819400"/>
            <a:ext cx="5861538" cy="2133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1.Initial and Final States</a:t>
            </a:r>
            <a:endParaRPr lang="en-US" dirty="0"/>
          </a:p>
        </p:txBody>
      </p:sp>
      <p:sp>
        <p:nvSpPr>
          <p:cNvPr id="5" name="Content Placeholder 4"/>
          <p:cNvSpPr>
            <a:spLocks noGrp="1"/>
          </p:cNvSpPr>
          <p:nvPr>
            <p:ph idx="1"/>
          </p:nvPr>
        </p:nvSpPr>
        <p:spPr/>
        <p:txBody>
          <a:bodyPr>
            <a:normAutofit fontScale="92500" lnSpcReduction="10000"/>
          </a:bodyPr>
          <a:lstStyle/>
          <a:p>
            <a:pPr algn="just"/>
            <a:r>
              <a:rPr lang="en-US" dirty="0" smtClean="0"/>
              <a:t>As we can see from the above figure, there are </a:t>
            </a:r>
            <a:r>
              <a:rPr lang="en-US" dirty="0" smtClean="0">
                <a:solidFill>
                  <a:srgbClr val="FF0000"/>
                </a:solidFill>
              </a:rPr>
              <a:t>two special states </a:t>
            </a:r>
            <a:r>
              <a:rPr lang="en-US" dirty="0" smtClean="0"/>
              <a:t>that may be defined for an object’s state machine.</a:t>
            </a:r>
          </a:p>
          <a:p>
            <a:pPr algn="just"/>
            <a:r>
              <a:rPr lang="en-US" dirty="0" smtClean="0"/>
              <a:t>First, the </a:t>
            </a:r>
            <a:r>
              <a:rPr lang="en-US" dirty="0" smtClean="0">
                <a:solidFill>
                  <a:srgbClr val="FF0000"/>
                </a:solidFill>
              </a:rPr>
              <a:t>initial state</a:t>
            </a:r>
            <a:r>
              <a:rPr lang="en-US" dirty="0" smtClean="0"/>
              <a:t>, which indicates the default starting place of control for the state machine or sub state. It is represented as a </a:t>
            </a:r>
            <a:r>
              <a:rPr lang="en-US" dirty="0" smtClean="0">
                <a:solidFill>
                  <a:srgbClr val="FF0000"/>
                </a:solidFill>
              </a:rPr>
              <a:t>filled black circle</a:t>
            </a:r>
            <a:r>
              <a:rPr lang="en-US" dirty="0" smtClean="0"/>
              <a:t>.</a:t>
            </a:r>
          </a:p>
          <a:p>
            <a:pPr algn="just"/>
            <a:r>
              <a:rPr lang="en-US" dirty="0" smtClean="0"/>
              <a:t>Second, the </a:t>
            </a:r>
            <a:r>
              <a:rPr lang="en-US" dirty="0" smtClean="0">
                <a:solidFill>
                  <a:srgbClr val="FF0000"/>
                </a:solidFill>
              </a:rPr>
              <a:t>final state</a:t>
            </a:r>
            <a:r>
              <a:rPr lang="en-US" dirty="0" smtClean="0"/>
              <a:t>, which indicates that the execution of the state machine or the enclosing state has been completed. It is represented as filled black circle enclosed in a </a:t>
            </a:r>
            <a:r>
              <a:rPr lang="en-US" dirty="0" smtClean="0">
                <a:solidFill>
                  <a:srgbClr val="FF0000"/>
                </a:solidFill>
              </a:rPr>
              <a:t>hollow circle</a:t>
            </a:r>
            <a:r>
              <a:rPr lang="en-US" dirty="0" smtClean="0"/>
              <a:t>.</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Transitions</a:t>
            </a:r>
            <a:endParaRPr lang="en-US" dirty="0"/>
          </a:p>
        </p:txBody>
      </p:sp>
      <p:sp>
        <p:nvSpPr>
          <p:cNvPr id="3" name="Content Placeholder 2"/>
          <p:cNvSpPr>
            <a:spLocks noGrp="1"/>
          </p:cNvSpPr>
          <p:nvPr>
            <p:ph idx="1"/>
          </p:nvPr>
        </p:nvSpPr>
        <p:spPr/>
        <p:txBody>
          <a:bodyPr/>
          <a:lstStyle/>
          <a:p>
            <a:pPr algn="just"/>
            <a:r>
              <a:rPr lang="en-US" dirty="0" smtClean="0"/>
              <a:t>A transition is a relationship between two states indicating that an object in one state will perform certain actions and enter another state when a specified event occurs and specified conditions are satisfied.</a:t>
            </a:r>
          </a:p>
          <a:p>
            <a:pPr algn="just"/>
            <a:r>
              <a:rPr lang="en-US" dirty="0" smtClean="0"/>
              <a:t>A transition has five parts:</a:t>
            </a:r>
            <a:endParaRPr lang="en-US" dirty="0"/>
          </a:p>
        </p:txBody>
      </p:sp>
      <p:pic>
        <p:nvPicPr>
          <p:cNvPr id="5" name="Picture 2"/>
          <p:cNvPicPr>
            <a:picLocks noChangeAspect="1" noChangeArrowheads="1"/>
          </p:cNvPicPr>
          <p:nvPr/>
        </p:nvPicPr>
        <p:blipFill>
          <a:blip r:embed="rId2" cstate="print"/>
          <a:srcRect/>
          <a:stretch>
            <a:fillRect/>
          </a:stretch>
        </p:blipFill>
        <p:spPr bwMode="auto">
          <a:xfrm>
            <a:off x="914399" y="4800600"/>
            <a:ext cx="7663543" cy="13716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Transitions</a:t>
            </a:r>
            <a:endParaRPr lang="en-US" dirty="0"/>
          </a:p>
        </p:txBody>
      </p:sp>
      <p:sp>
        <p:nvSpPr>
          <p:cNvPr id="5" name="Content Placeholder 4"/>
          <p:cNvSpPr>
            <a:spLocks noGrp="1"/>
          </p:cNvSpPr>
          <p:nvPr>
            <p:ph idx="1"/>
          </p:nvPr>
        </p:nvSpPr>
        <p:spPr/>
        <p:txBody>
          <a:bodyPr>
            <a:normAutofit/>
          </a:bodyPr>
          <a:lstStyle/>
          <a:p>
            <a:pPr algn="just"/>
            <a:r>
              <a:rPr lang="en-US" sz="2400" dirty="0" smtClean="0"/>
              <a:t>A transition is visually represented as a solid directed line from the source state to the target state.</a:t>
            </a:r>
          </a:p>
          <a:p>
            <a:pPr algn="just"/>
            <a:r>
              <a:rPr lang="en-US" sz="2400" dirty="0" smtClean="0"/>
              <a:t>A self-transition is a transition whose source and target states are the same.</a:t>
            </a:r>
            <a:endParaRPr lang="en-US" sz="2400" dirty="0"/>
          </a:p>
        </p:txBody>
      </p:sp>
      <p:pic>
        <p:nvPicPr>
          <p:cNvPr id="7" name="Picture 2"/>
          <p:cNvPicPr>
            <a:picLocks noChangeAspect="1" noChangeArrowheads="1"/>
          </p:cNvPicPr>
          <p:nvPr/>
        </p:nvPicPr>
        <p:blipFill>
          <a:blip r:embed="rId2" cstate="print"/>
          <a:srcRect/>
          <a:stretch>
            <a:fillRect/>
          </a:stretch>
        </p:blipFill>
        <p:spPr bwMode="auto">
          <a:xfrm>
            <a:off x="1905000" y="3124200"/>
            <a:ext cx="5257800" cy="3733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1.Event Trigger</a:t>
            </a:r>
            <a:endParaRPr lang="en-US" dirty="0"/>
          </a:p>
        </p:txBody>
      </p:sp>
      <p:sp>
        <p:nvSpPr>
          <p:cNvPr id="5" name="Content Placeholder 4"/>
          <p:cNvSpPr>
            <a:spLocks noGrp="1"/>
          </p:cNvSpPr>
          <p:nvPr>
            <p:ph idx="1"/>
          </p:nvPr>
        </p:nvSpPr>
        <p:spPr/>
        <p:txBody>
          <a:bodyPr/>
          <a:lstStyle/>
          <a:p>
            <a:pPr algn="just"/>
            <a:r>
              <a:rPr lang="en-US" dirty="0" smtClean="0"/>
              <a:t>An event is a specification of a significant occurrence that has location in time and space.</a:t>
            </a:r>
          </a:p>
          <a:p>
            <a:pPr algn="just"/>
            <a:r>
              <a:rPr lang="en-US" dirty="0" smtClean="0"/>
              <a:t>In state machines, an event is an occurrence of stimulus that can trigger a state transition. </a:t>
            </a:r>
          </a:p>
          <a:p>
            <a:pPr algn="just"/>
            <a:r>
              <a:rPr lang="en-US" dirty="0" smtClean="0"/>
              <a:t>For example, the “play button” makes the music player to change from “idle” state to “playing”.</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to be covered</a:t>
            </a:r>
            <a:endParaRPr lang="en-US" dirty="0"/>
          </a:p>
        </p:txBody>
      </p:sp>
      <p:sp>
        <p:nvSpPr>
          <p:cNvPr id="3" name="Content Placeholder 2"/>
          <p:cNvSpPr>
            <a:spLocks noGrp="1"/>
          </p:cNvSpPr>
          <p:nvPr>
            <p:ph idx="1"/>
          </p:nvPr>
        </p:nvSpPr>
        <p:spPr/>
        <p:txBody>
          <a:bodyPr/>
          <a:lstStyle/>
          <a:p>
            <a:r>
              <a:rPr lang="en-US" dirty="0" smtClean="0"/>
              <a:t>Getting Started</a:t>
            </a:r>
          </a:p>
          <a:p>
            <a:r>
              <a:rPr lang="en-US" dirty="0" smtClean="0"/>
              <a:t>Terms and Concepts</a:t>
            </a:r>
          </a:p>
          <a:p>
            <a:r>
              <a:rPr lang="en-US" dirty="0" smtClean="0"/>
              <a:t>Common Modeling Techniques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1.Event Trigger</a:t>
            </a:r>
            <a:endParaRPr lang="en-US" dirty="0"/>
          </a:p>
        </p:txBody>
      </p:sp>
      <p:sp>
        <p:nvSpPr>
          <p:cNvPr id="5" name="Content Placeholder 4"/>
          <p:cNvSpPr>
            <a:spLocks noGrp="1"/>
          </p:cNvSpPr>
          <p:nvPr>
            <p:ph idx="1"/>
          </p:nvPr>
        </p:nvSpPr>
        <p:spPr/>
        <p:txBody>
          <a:bodyPr/>
          <a:lstStyle/>
          <a:p>
            <a:pPr algn="just"/>
            <a:r>
              <a:rPr lang="en-US" dirty="0" smtClean="0"/>
              <a:t>There can be </a:t>
            </a:r>
            <a:r>
              <a:rPr lang="en-US" dirty="0" err="1" smtClean="0"/>
              <a:t>triggerless</a:t>
            </a:r>
            <a:r>
              <a:rPr lang="en-US" dirty="0" smtClean="0"/>
              <a:t> transitions which are represented by a transition with no event trigger.</a:t>
            </a:r>
          </a:p>
          <a:p>
            <a:pPr algn="just"/>
            <a:r>
              <a:rPr lang="en-US" dirty="0" smtClean="0"/>
              <a:t>A </a:t>
            </a:r>
            <a:r>
              <a:rPr lang="en-US" dirty="0" err="1" smtClean="0"/>
              <a:t>triggerless</a:t>
            </a:r>
            <a:r>
              <a:rPr lang="en-US" dirty="0" smtClean="0"/>
              <a:t> transition also called a completion transition is triggered implicitly when its source state has completed its activity.</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2.Guard Condition</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A guard condition is rendered as a Boolean expression enclosed in square brackets and placed after the trigger event.</a:t>
            </a:r>
          </a:p>
          <a:p>
            <a:pPr algn="just"/>
            <a:r>
              <a:rPr lang="en-US" dirty="0" smtClean="0"/>
              <a:t>A guard condition is evaluated only after the trigger event for its transition occurs.</a:t>
            </a:r>
          </a:p>
          <a:p>
            <a:pPr algn="just"/>
            <a:r>
              <a:rPr lang="en-US" dirty="0" smtClean="0"/>
              <a:t>Therefore, it’s possible to have multiple transitions from the same source state and with the same event trigger, as long as those conditions don’t overlap.</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3.Action</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t>An action is an executable atomic computation.</a:t>
            </a:r>
          </a:p>
          <a:p>
            <a:pPr algn="just"/>
            <a:r>
              <a:rPr lang="en-US" dirty="0" smtClean="0"/>
              <a:t>Actions may include operation calls, the creation or destruction of another object, or the sending of a signal to an object.</a:t>
            </a:r>
          </a:p>
          <a:p>
            <a:pPr algn="just"/>
            <a:r>
              <a:rPr lang="en-US" dirty="0" smtClean="0"/>
              <a:t>An action is atomic, </a:t>
            </a:r>
            <a:r>
              <a:rPr lang="en-US" dirty="0" err="1" smtClean="0"/>
              <a:t>i.e</a:t>
            </a:r>
            <a:r>
              <a:rPr lang="en-US" dirty="0" smtClean="0"/>
              <a:t> </a:t>
            </a:r>
            <a:r>
              <a:rPr lang="en-US" dirty="0" smtClean="0"/>
              <a:t>it cannot be interrupted by an event and therefore runs to completion.</a:t>
            </a:r>
          </a:p>
          <a:p>
            <a:pPr algn="just"/>
            <a:r>
              <a:rPr lang="en-US" dirty="0" smtClean="0"/>
              <a:t>This is in contrast to an activity, which may be interrupted by other events.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Advanced States &amp; Transitions</a:t>
            </a:r>
            <a:endParaRPr lang="en-US" dirty="0"/>
          </a:p>
        </p:txBody>
      </p:sp>
      <p:sp>
        <p:nvSpPr>
          <p:cNvPr id="3" name="Content Placeholder 2"/>
          <p:cNvSpPr>
            <a:spLocks noGrp="1"/>
          </p:cNvSpPr>
          <p:nvPr>
            <p:ph idx="1"/>
          </p:nvPr>
        </p:nvSpPr>
        <p:spPr/>
        <p:txBody>
          <a:bodyPr/>
          <a:lstStyle/>
          <a:p>
            <a:pPr algn="just"/>
            <a:r>
              <a:rPr lang="en-US" dirty="0" smtClean="0"/>
              <a:t>UML’s state machines provide a number of advanced features that help us to manage complex behavioral models.</a:t>
            </a:r>
          </a:p>
          <a:p>
            <a:pPr algn="just"/>
            <a:r>
              <a:rPr lang="en-US" dirty="0" smtClean="0"/>
              <a:t>Some of these advanced features include entry and exit actions, internal transitions, activities and deferred events.</a:t>
            </a:r>
            <a:endParaRPr lang="en-US" dirty="0"/>
          </a:p>
        </p:txBody>
      </p:sp>
      <p:pic>
        <p:nvPicPr>
          <p:cNvPr id="4" name="Picture 2"/>
          <p:cNvPicPr>
            <a:picLocks noChangeAspect="1" noChangeArrowheads="1"/>
          </p:cNvPicPr>
          <p:nvPr/>
        </p:nvPicPr>
        <p:blipFill>
          <a:blip r:embed="rId2" cstate="print"/>
          <a:srcRect/>
          <a:stretch>
            <a:fillRect/>
          </a:stretch>
        </p:blipFill>
        <p:spPr bwMode="auto">
          <a:xfrm>
            <a:off x="1524000" y="4800600"/>
            <a:ext cx="6309360" cy="2057400"/>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1.Internal Transitions</a:t>
            </a:r>
            <a:endParaRPr lang="en-US" dirty="0"/>
          </a:p>
        </p:txBody>
      </p:sp>
      <p:sp>
        <p:nvSpPr>
          <p:cNvPr id="5" name="Content Placeholder 4"/>
          <p:cNvSpPr>
            <a:spLocks noGrp="1"/>
          </p:cNvSpPr>
          <p:nvPr>
            <p:ph idx="1"/>
          </p:nvPr>
        </p:nvSpPr>
        <p:spPr/>
        <p:txBody>
          <a:bodyPr>
            <a:normAutofit fontScale="92500"/>
          </a:bodyPr>
          <a:lstStyle/>
          <a:p>
            <a:pPr algn="just"/>
            <a:r>
              <a:rPr lang="en-US" dirty="0" smtClean="0"/>
              <a:t>In state machines, a state might process certain events without leaving the current state.</a:t>
            </a:r>
          </a:p>
          <a:p>
            <a:pPr algn="just"/>
            <a:r>
              <a:rPr lang="en-US" dirty="0" smtClean="0"/>
              <a:t>Such transitions which represent events that are handled without leaving the current state are known as internal transitions.</a:t>
            </a:r>
          </a:p>
          <a:p>
            <a:pPr algn="just"/>
            <a:r>
              <a:rPr lang="en-US" dirty="0" smtClean="0"/>
              <a:t>Internal transitions are different from self transitions in the sense that events on self transitions are handled outside the current state.</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2.Activities</a:t>
            </a:r>
            <a:endParaRPr lang="en-US" dirty="0"/>
          </a:p>
        </p:txBody>
      </p:sp>
      <p:sp>
        <p:nvSpPr>
          <p:cNvPr id="3" name="Content Placeholder 2"/>
          <p:cNvSpPr>
            <a:spLocks noGrp="1"/>
          </p:cNvSpPr>
          <p:nvPr>
            <p:ph idx="1"/>
          </p:nvPr>
        </p:nvSpPr>
        <p:spPr/>
        <p:txBody>
          <a:bodyPr/>
          <a:lstStyle/>
          <a:p>
            <a:pPr algn="just"/>
            <a:r>
              <a:rPr lang="en-US" dirty="0" smtClean="0"/>
              <a:t>After entering the state, that state might do a set of actions.</a:t>
            </a:r>
          </a:p>
          <a:p>
            <a:pPr algn="just"/>
            <a:r>
              <a:rPr lang="en-US" dirty="0" smtClean="0"/>
              <a:t>These actions are collectively known as the activity performed by a state.</a:t>
            </a:r>
          </a:p>
          <a:p>
            <a:pPr algn="just"/>
            <a:r>
              <a:rPr lang="en-US" dirty="0" smtClean="0"/>
              <a:t>In UML, activities are represented using the keyword “do”.</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3.Deferred Events</a:t>
            </a:r>
            <a:endParaRPr lang="en-US" dirty="0"/>
          </a:p>
        </p:txBody>
      </p:sp>
      <p:sp>
        <p:nvSpPr>
          <p:cNvPr id="3" name="Content Placeholder 2"/>
          <p:cNvSpPr>
            <a:spLocks noGrp="1"/>
          </p:cNvSpPr>
          <p:nvPr>
            <p:ph idx="1"/>
          </p:nvPr>
        </p:nvSpPr>
        <p:spPr/>
        <p:txBody>
          <a:bodyPr/>
          <a:lstStyle/>
          <a:p>
            <a:pPr algn="just"/>
            <a:r>
              <a:rPr lang="en-US" dirty="0" smtClean="0"/>
              <a:t>In some situations, a state might handle certain events in another state of the object. </a:t>
            </a:r>
          </a:p>
          <a:p>
            <a:pPr algn="just"/>
            <a:r>
              <a:rPr lang="en-US" dirty="0" smtClean="0"/>
              <a:t>Such events which are postponed to be handled later in another state are known as deferred events.</a:t>
            </a:r>
          </a:p>
          <a:p>
            <a:pPr algn="just"/>
            <a:r>
              <a:rPr lang="en-US" dirty="0" smtClean="0"/>
              <a:t>In UML, deferred events are represented with the “do” action.</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Substates</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A </a:t>
            </a:r>
            <a:r>
              <a:rPr lang="en-US" dirty="0" err="1" smtClean="0"/>
              <a:t>substate</a:t>
            </a:r>
            <a:r>
              <a:rPr lang="en-US" dirty="0" smtClean="0"/>
              <a:t> is a state included in another state. </a:t>
            </a:r>
          </a:p>
          <a:p>
            <a:pPr lvl="1" algn="just"/>
            <a:r>
              <a:rPr lang="en-US" dirty="0" smtClean="0"/>
              <a:t>For example, a Heater might be in the Heating and at the same time it might be in the Activating state which is a nested state in the Heating state. </a:t>
            </a:r>
          </a:p>
          <a:p>
            <a:pPr algn="just"/>
            <a:r>
              <a:rPr lang="en-US" dirty="0" smtClean="0"/>
              <a:t>In UML, we render a composite state just like a normal state, but with an optional graphic compartment that shows a nested state machine.</a:t>
            </a:r>
          </a:p>
          <a:p>
            <a:pPr algn="just"/>
            <a:r>
              <a:rPr lang="en-US" dirty="0" err="1" smtClean="0"/>
              <a:t>Substates</a:t>
            </a:r>
            <a:r>
              <a:rPr lang="en-US" dirty="0" smtClean="0"/>
              <a:t> may be nested to any level.</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Sequential </a:t>
            </a:r>
            <a:r>
              <a:rPr lang="en-US" dirty="0" err="1" smtClean="0"/>
              <a:t>Substates</a:t>
            </a:r>
            <a:endParaRPr lang="en-US" dirty="0"/>
          </a:p>
        </p:txBody>
      </p:sp>
      <p:sp>
        <p:nvSpPr>
          <p:cNvPr id="3" name="Content Placeholder 2"/>
          <p:cNvSpPr>
            <a:spLocks noGrp="1"/>
          </p:cNvSpPr>
          <p:nvPr>
            <p:ph idx="1"/>
          </p:nvPr>
        </p:nvSpPr>
        <p:spPr/>
        <p:txBody>
          <a:bodyPr/>
          <a:lstStyle/>
          <a:p>
            <a:r>
              <a:rPr lang="en-US" dirty="0" smtClean="0"/>
              <a:t>Consider the state machine for ATM system:</a:t>
            </a:r>
            <a:endParaRPr lang="en-US" dirty="0"/>
          </a:p>
        </p:txBody>
      </p:sp>
      <p:pic>
        <p:nvPicPr>
          <p:cNvPr id="4" name="Picture 2"/>
          <p:cNvPicPr>
            <a:picLocks noChangeAspect="1" noChangeArrowheads="1"/>
          </p:cNvPicPr>
          <p:nvPr/>
        </p:nvPicPr>
        <p:blipFill>
          <a:blip r:embed="rId2" cstate="print"/>
          <a:srcRect/>
          <a:stretch>
            <a:fillRect/>
          </a:stretch>
        </p:blipFill>
        <p:spPr bwMode="auto">
          <a:xfrm>
            <a:off x="1295400" y="2286000"/>
            <a:ext cx="6161361" cy="3721462"/>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Sequential </a:t>
            </a:r>
            <a:r>
              <a:rPr lang="en-US" dirty="0" err="1" smtClean="0"/>
              <a:t>Substates</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err="1" smtClean="0"/>
              <a:t>Substates</a:t>
            </a:r>
            <a:r>
              <a:rPr lang="en-US" dirty="0" smtClean="0"/>
              <a:t> such as Validating and Processing are called sequential or disjoint </a:t>
            </a:r>
            <a:r>
              <a:rPr lang="en-US" dirty="0" err="1" smtClean="0"/>
              <a:t>substates</a:t>
            </a:r>
            <a:r>
              <a:rPr lang="en-US" dirty="0" smtClean="0"/>
              <a:t>.</a:t>
            </a:r>
          </a:p>
          <a:p>
            <a:pPr algn="just"/>
            <a:r>
              <a:rPr lang="en-US" dirty="0" smtClean="0"/>
              <a:t>Given a set of disjoint states in an enclosing composite state, the object is said to be in the composite state and in only one of the disjoint </a:t>
            </a:r>
            <a:r>
              <a:rPr lang="en-US" dirty="0" err="1" smtClean="0"/>
              <a:t>substates</a:t>
            </a:r>
            <a:r>
              <a:rPr lang="en-US" dirty="0" smtClean="0"/>
              <a:t> at a time.</a:t>
            </a:r>
          </a:p>
          <a:p>
            <a:pPr algn="just"/>
            <a:r>
              <a:rPr lang="en-US" dirty="0" smtClean="0"/>
              <a:t>Therefore, sequential </a:t>
            </a:r>
            <a:r>
              <a:rPr lang="en-US" dirty="0" err="1" smtClean="0"/>
              <a:t>substates</a:t>
            </a:r>
            <a:r>
              <a:rPr lang="en-US" dirty="0" smtClean="0"/>
              <a:t> divide the state space of the composite state into disjoint states. </a:t>
            </a:r>
          </a:p>
          <a:p>
            <a:pPr algn="just"/>
            <a:r>
              <a:rPr lang="en-US" dirty="0" smtClean="0"/>
              <a:t>A nested sequential state machine may have at most one initial state and one final state.</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t>A state machine is a behavior that specifies the sequences of states an object goes through during its lifetime in response to events, together with its responses to those events.</a:t>
            </a:r>
          </a:p>
          <a:p>
            <a:pPr algn="just"/>
            <a:r>
              <a:rPr lang="en-US" dirty="0" smtClean="0"/>
              <a:t>We use state machines to model the dynamic aspects of a system.</a:t>
            </a:r>
          </a:p>
          <a:p>
            <a:pPr algn="just"/>
            <a:r>
              <a:rPr lang="en-US" dirty="0" smtClean="0"/>
              <a:t>For the most part, this involves specifying the lifetime of the instances of a class, a use case, or an entire system.</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 History States</a:t>
            </a:r>
            <a:endParaRPr lang="en-US" dirty="0"/>
          </a:p>
        </p:txBody>
      </p:sp>
      <p:sp>
        <p:nvSpPr>
          <p:cNvPr id="5" name="Content Placeholder 4"/>
          <p:cNvSpPr>
            <a:spLocks noGrp="1"/>
          </p:cNvSpPr>
          <p:nvPr>
            <p:ph idx="1"/>
          </p:nvPr>
        </p:nvSpPr>
        <p:spPr/>
        <p:txBody>
          <a:bodyPr/>
          <a:lstStyle/>
          <a:p>
            <a:pPr algn="just"/>
            <a:r>
              <a:rPr lang="en-US" dirty="0" smtClean="0"/>
              <a:t>Unless otherwise specified, when a transition enters a composite state, the action of the nested state machine starts over again at its initial state.</a:t>
            </a:r>
          </a:p>
          <a:p>
            <a:pPr algn="just"/>
            <a:r>
              <a:rPr lang="en-US" dirty="0" smtClean="0"/>
              <a:t>However, there are situations in which we might want the state machine to remember the last </a:t>
            </a:r>
            <a:r>
              <a:rPr lang="en-US" dirty="0" err="1" smtClean="0"/>
              <a:t>substate</a:t>
            </a:r>
            <a:r>
              <a:rPr lang="en-US" dirty="0" smtClean="0"/>
              <a:t> that was active prior to leaving the composite state.</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 History States</a:t>
            </a:r>
            <a:endParaRPr lang="en-US" dirty="0"/>
          </a:p>
        </p:txBody>
      </p:sp>
      <p:sp>
        <p:nvSpPr>
          <p:cNvPr id="5" name="Content Placeholder 4"/>
          <p:cNvSpPr>
            <a:spLocks noGrp="1"/>
          </p:cNvSpPr>
          <p:nvPr>
            <p:ph idx="1"/>
          </p:nvPr>
        </p:nvSpPr>
        <p:spPr/>
        <p:txBody>
          <a:bodyPr/>
          <a:lstStyle/>
          <a:p>
            <a:pPr algn="just"/>
            <a:r>
              <a:rPr lang="en-US" dirty="0" smtClean="0"/>
              <a:t>For example, in modeling the behavior of an agent which performs unattended backup of computers across the network, we like it to remember where it was in the process if it ever gets interrupted by, for example, a query from the operator.</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 History States</a:t>
            </a:r>
            <a:endParaRPr lang="en-US" dirty="0"/>
          </a:p>
        </p:txBody>
      </p:sp>
      <p:sp>
        <p:nvSpPr>
          <p:cNvPr id="5" name="Content Placeholder 4"/>
          <p:cNvSpPr>
            <a:spLocks noGrp="1"/>
          </p:cNvSpPr>
          <p:nvPr>
            <p:ph idx="1"/>
          </p:nvPr>
        </p:nvSpPr>
        <p:spPr/>
        <p:txBody>
          <a:bodyPr/>
          <a:lstStyle/>
          <a:p>
            <a:pPr algn="just"/>
            <a:r>
              <a:rPr lang="en-US" dirty="0" smtClean="0"/>
              <a:t>A history state allows a composite state that contains sequential </a:t>
            </a:r>
            <a:r>
              <a:rPr lang="en-US" dirty="0" err="1" smtClean="0"/>
              <a:t>substates</a:t>
            </a:r>
            <a:r>
              <a:rPr lang="en-US" dirty="0" smtClean="0"/>
              <a:t> to remember the last </a:t>
            </a:r>
            <a:r>
              <a:rPr lang="en-US" dirty="0" err="1" smtClean="0"/>
              <a:t>substate</a:t>
            </a:r>
            <a:r>
              <a:rPr lang="en-US" dirty="0" smtClean="0"/>
              <a:t> that was active in it prior to the transition from the composite state.</a:t>
            </a:r>
          </a:p>
          <a:p>
            <a:pPr algn="just"/>
            <a:r>
              <a:rPr lang="en-US" dirty="0" smtClean="0"/>
              <a:t>In UML, a history is represented as a hollow circle with the symbol ‘H’ as shown in the below figure:</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 History States</a:t>
            </a:r>
            <a:endParaRPr lang="en-US" dirty="0"/>
          </a:p>
        </p:txBody>
      </p:sp>
      <p:pic>
        <p:nvPicPr>
          <p:cNvPr id="9218" name="Picture 2"/>
          <p:cNvPicPr>
            <a:picLocks noGrp="1" noChangeAspect="1" noChangeArrowheads="1"/>
          </p:cNvPicPr>
          <p:nvPr>
            <p:ph idx="1"/>
          </p:nvPr>
        </p:nvPicPr>
        <p:blipFill>
          <a:blip r:embed="rId2" cstate="print"/>
          <a:srcRect/>
          <a:stretch>
            <a:fillRect/>
          </a:stretch>
        </p:blipFill>
        <p:spPr bwMode="auto">
          <a:xfrm>
            <a:off x="1283823" y="2133600"/>
            <a:ext cx="6808745" cy="3581400"/>
          </a:xfrm>
          <a:prstGeom prst="rect">
            <a:avLst/>
          </a:prstGeom>
          <a:noFill/>
          <a:ln w="9525">
            <a:noFill/>
            <a:miter lim="800000"/>
            <a:headEnd/>
            <a:tailEnd/>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Concurrent </a:t>
            </a:r>
            <a:r>
              <a:rPr lang="en-US" dirty="0" err="1" smtClean="0"/>
              <a:t>Substates</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Concurrent </a:t>
            </a:r>
            <a:r>
              <a:rPr lang="en-US" dirty="0" err="1" smtClean="0"/>
              <a:t>substates</a:t>
            </a:r>
            <a:r>
              <a:rPr lang="en-US" dirty="0" smtClean="0"/>
              <a:t> allow us to specify two or more state machines that execute in parallel in the context of the enclosing object.</a:t>
            </a:r>
          </a:p>
          <a:p>
            <a:pPr algn="just"/>
            <a:r>
              <a:rPr lang="en-US" dirty="0" smtClean="0"/>
              <a:t>For example, in the below figure, the Maintenance mode is decomposed into two concurrent </a:t>
            </a:r>
            <a:r>
              <a:rPr lang="en-US" dirty="0" err="1" smtClean="0"/>
              <a:t>substates</a:t>
            </a:r>
            <a:r>
              <a:rPr lang="en-US" dirty="0" smtClean="0"/>
              <a:t>, Testing and Commanding, shown by nesting them in the Maintenance state but separating them from one another with a dashed line.</a:t>
            </a:r>
          </a:p>
          <a:p>
            <a:pPr algn="just"/>
            <a:r>
              <a:rPr lang="en-US" dirty="0" smtClean="0"/>
              <a:t>Each of these concurrent </a:t>
            </a:r>
            <a:r>
              <a:rPr lang="en-US" dirty="0" err="1" smtClean="0"/>
              <a:t>substates</a:t>
            </a:r>
            <a:r>
              <a:rPr lang="en-US" dirty="0" smtClean="0"/>
              <a:t> is further divided into sequential </a:t>
            </a:r>
            <a:r>
              <a:rPr lang="en-US" dirty="0" err="1" smtClean="0"/>
              <a:t>substates</a:t>
            </a:r>
            <a:r>
              <a:rPr lang="en-US" dirty="0" smtClean="0"/>
              <a:t>.</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Concurrent </a:t>
            </a:r>
            <a:r>
              <a:rPr lang="en-US" dirty="0" err="1" smtClean="0"/>
              <a:t>Substates</a:t>
            </a:r>
            <a:endParaRPr lang="en-US" dirty="0"/>
          </a:p>
        </p:txBody>
      </p:sp>
      <p:pic>
        <p:nvPicPr>
          <p:cNvPr id="10242" name="Picture 2"/>
          <p:cNvPicPr>
            <a:picLocks noGrp="1" noChangeAspect="1" noChangeArrowheads="1"/>
          </p:cNvPicPr>
          <p:nvPr>
            <p:ph idx="1"/>
          </p:nvPr>
        </p:nvPicPr>
        <p:blipFill>
          <a:blip r:embed="rId2" cstate="print"/>
          <a:srcRect/>
          <a:stretch>
            <a:fillRect/>
          </a:stretch>
        </p:blipFill>
        <p:spPr bwMode="auto">
          <a:xfrm>
            <a:off x="1288546" y="1676400"/>
            <a:ext cx="6560054" cy="4368996"/>
          </a:xfrm>
          <a:prstGeom prst="rect">
            <a:avLst/>
          </a:prstGeom>
          <a:noFill/>
          <a:ln w="9525">
            <a:noFill/>
            <a:miter lim="800000"/>
            <a:headEnd/>
            <a:tailEnd/>
          </a:ln>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Modeling Techniques</a:t>
            </a:r>
            <a:endParaRPr lang="en-US" dirty="0"/>
          </a:p>
        </p:txBody>
      </p:sp>
      <p:sp>
        <p:nvSpPr>
          <p:cNvPr id="3" name="Content Placeholder 2"/>
          <p:cNvSpPr>
            <a:spLocks noGrp="1"/>
          </p:cNvSpPr>
          <p:nvPr>
            <p:ph idx="1"/>
          </p:nvPr>
        </p:nvSpPr>
        <p:spPr/>
        <p:txBody>
          <a:bodyPr/>
          <a:lstStyle/>
          <a:p>
            <a:pPr algn="just">
              <a:buNone/>
            </a:pPr>
            <a:r>
              <a:rPr lang="en-US" dirty="0" smtClean="0">
                <a:solidFill>
                  <a:srgbClr val="FF0000"/>
                </a:solidFill>
              </a:rPr>
              <a:t>	There is one modeling technique for State Machines</a:t>
            </a:r>
            <a:endParaRPr lang="en-US" dirty="0" smtClean="0"/>
          </a:p>
          <a:p>
            <a:pPr algn="just"/>
            <a:r>
              <a:rPr lang="en-US" dirty="0" smtClean="0"/>
              <a:t>Modeling the Lifetime of an Object</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Modeling the Lifetime of an Object</a:t>
            </a:r>
            <a:endParaRPr lang="en-US" dirty="0"/>
          </a:p>
        </p:txBody>
      </p:sp>
      <p:sp>
        <p:nvSpPr>
          <p:cNvPr id="3" name="Content Placeholder 2"/>
          <p:cNvSpPr>
            <a:spLocks noGrp="1"/>
          </p:cNvSpPr>
          <p:nvPr>
            <p:ph idx="1"/>
          </p:nvPr>
        </p:nvSpPr>
        <p:spPr/>
        <p:txBody>
          <a:bodyPr>
            <a:normAutofit fontScale="85000" lnSpcReduction="20000"/>
          </a:bodyPr>
          <a:lstStyle/>
          <a:p>
            <a:pPr algn="just">
              <a:buNone/>
            </a:pPr>
            <a:r>
              <a:rPr lang="en-US" dirty="0" smtClean="0"/>
              <a:t>	</a:t>
            </a:r>
            <a:r>
              <a:rPr lang="en-US" dirty="0" smtClean="0">
                <a:solidFill>
                  <a:srgbClr val="FF0000"/>
                </a:solidFill>
              </a:rPr>
              <a:t>To model the lifetime of an object:</a:t>
            </a:r>
          </a:p>
          <a:p>
            <a:pPr marL="514350" indent="-514350" algn="just">
              <a:buFont typeface="+mj-lt"/>
              <a:buAutoNum type="arabicPeriod"/>
            </a:pPr>
            <a:r>
              <a:rPr lang="en-US" dirty="0" smtClean="0"/>
              <a:t>Set the context for the state machine, whether it is a class, a use case, or the system as a whole.</a:t>
            </a:r>
          </a:p>
          <a:p>
            <a:pPr marL="514350" indent="-514350" algn="just">
              <a:buFont typeface="+mj-lt"/>
              <a:buAutoNum type="arabicPeriod"/>
            </a:pPr>
            <a:r>
              <a:rPr lang="en-US" dirty="0" smtClean="0"/>
              <a:t>Establish the initial and final states for the object.</a:t>
            </a:r>
          </a:p>
          <a:p>
            <a:pPr marL="514350" indent="-514350" algn="just">
              <a:buFont typeface="+mj-lt"/>
              <a:buAutoNum type="arabicPeriod"/>
            </a:pPr>
            <a:r>
              <a:rPr lang="en-US" dirty="0" smtClean="0"/>
              <a:t>Consider the events to which this object may respond.</a:t>
            </a:r>
          </a:p>
          <a:p>
            <a:pPr marL="514350" indent="-514350" algn="just">
              <a:buFont typeface="+mj-lt"/>
              <a:buAutoNum type="arabicPeriod"/>
            </a:pPr>
            <a:r>
              <a:rPr lang="en-US" dirty="0" smtClean="0"/>
              <a:t>Starting from the initial state to the final state, lay out the top level states the object may be in. Connect these states with transitions triggered by the appropriate events.</a:t>
            </a:r>
          </a:p>
          <a:p>
            <a:pPr marL="514350" indent="-514350" algn="just">
              <a:buFont typeface="+mj-lt"/>
              <a:buAutoNum type="arabicPeriod"/>
            </a:pPr>
            <a:r>
              <a:rPr lang="en-US" dirty="0" smtClean="0"/>
              <a:t>Identify any entry or exit actions.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Modeling the Lifetime of an Object</a:t>
            </a:r>
            <a:endParaRPr lang="en-US" dirty="0"/>
          </a:p>
        </p:txBody>
      </p:sp>
      <p:sp>
        <p:nvSpPr>
          <p:cNvPr id="3" name="Content Placeholder 2"/>
          <p:cNvSpPr>
            <a:spLocks noGrp="1"/>
          </p:cNvSpPr>
          <p:nvPr>
            <p:ph idx="1"/>
          </p:nvPr>
        </p:nvSpPr>
        <p:spPr/>
        <p:txBody>
          <a:bodyPr>
            <a:normAutofit fontScale="85000" lnSpcReduction="20000"/>
          </a:bodyPr>
          <a:lstStyle/>
          <a:p>
            <a:pPr marL="514350" indent="-514350" algn="just">
              <a:buFont typeface="+mj-lt"/>
              <a:buAutoNum type="arabicPeriod" startAt="6"/>
            </a:pPr>
            <a:r>
              <a:rPr lang="en-US" dirty="0" smtClean="0"/>
              <a:t>Expand these states as necessary by using </a:t>
            </a:r>
            <a:r>
              <a:rPr lang="en-US" dirty="0" err="1" smtClean="0"/>
              <a:t>substates</a:t>
            </a:r>
            <a:r>
              <a:rPr lang="en-US" dirty="0" smtClean="0"/>
              <a:t>.</a:t>
            </a:r>
          </a:p>
          <a:p>
            <a:pPr marL="514350" indent="-514350" algn="just">
              <a:buFont typeface="+mj-lt"/>
              <a:buAutoNum type="arabicPeriod" startAt="6"/>
            </a:pPr>
            <a:r>
              <a:rPr lang="en-US" dirty="0" smtClean="0"/>
              <a:t>Check for the consistency of events in the object interface with the events in the state machine.</a:t>
            </a:r>
          </a:p>
          <a:p>
            <a:pPr marL="514350" indent="-514350" algn="just">
              <a:buFont typeface="+mj-lt"/>
              <a:buAutoNum type="arabicPeriod" startAt="6"/>
            </a:pPr>
            <a:r>
              <a:rPr lang="en-US" dirty="0" smtClean="0"/>
              <a:t>Check that all actions mentioned in the state machine are sustained by the relationships, methods and operations of the enclosing object.</a:t>
            </a:r>
          </a:p>
          <a:p>
            <a:pPr marL="514350" indent="-514350" algn="just">
              <a:buFont typeface="+mj-lt"/>
              <a:buAutoNum type="arabicPeriod" startAt="6"/>
            </a:pPr>
            <a:r>
              <a:rPr lang="en-US" dirty="0" smtClean="0"/>
              <a:t>Trace through the state machine, either manually or by using tools, to check it against expected sequences of events and their responses.</a:t>
            </a:r>
          </a:p>
          <a:p>
            <a:pPr marL="514350" indent="-514350" algn="just">
              <a:buFont typeface="+mj-lt"/>
              <a:buAutoNum type="arabicPeriod" startAt="6"/>
            </a:pPr>
            <a:r>
              <a:rPr lang="en-US" dirty="0" smtClean="0"/>
              <a:t>After rearranging, again check it against the expected sequences to ensure that you have not changed the object’s semantics.</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Modeling the Lifetime of an Object</a:t>
            </a:r>
            <a:endParaRPr 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2209799" y="1581296"/>
            <a:ext cx="4831371" cy="4667104"/>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The state of an object is a condition or situation during the life of an object during which it satisfies some condition, performs some activity, or waits for some event.</a:t>
            </a:r>
          </a:p>
          <a:p>
            <a:pPr algn="just"/>
            <a:r>
              <a:rPr lang="en-US" dirty="0" smtClean="0"/>
              <a:t>We can visualize a state machine in </a:t>
            </a:r>
            <a:r>
              <a:rPr lang="en-US" dirty="0" smtClean="0">
                <a:solidFill>
                  <a:srgbClr val="FF0000"/>
                </a:solidFill>
              </a:rPr>
              <a:t>two</a:t>
            </a:r>
            <a:r>
              <a:rPr lang="en-US" dirty="0" smtClean="0"/>
              <a:t> ways:</a:t>
            </a:r>
          </a:p>
          <a:p>
            <a:pPr lvl="1" algn="just"/>
            <a:r>
              <a:rPr lang="en-US" dirty="0" smtClean="0"/>
              <a:t>by emphasizing the flow of control from activity to activity (using activity diagrams)</a:t>
            </a:r>
          </a:p>
          <a:p>
            <a:pPr lvl="1" algn="just"/>
            <a:r>
              <a:rPr lang="en-US" dirty="0" smtClean="0"/>
              <a:t>by emphasizing the potential states of the objects and the transitions among those states (using </a:t>
            </a:r>
            <a:r>
              <a:rPr lang="en-US" dirty="0" err="1" smtClean="0"/>
              <a:t>statechart</a:t>
            </a:r>
            <a:r>
              <a:rPr lang="en-US" dirty="0" smtClean="0"/>
              <a:t> diagrams)</a:t>
            </a:r>
          </a:p>
          <a:p>
            <a:pPr algn="just"/>
            <a:r>
              <a:rPr lang="en-US" dirty="0" smtClean="0"/>
              <a:t>Well-structured state machines are like well-structured algorithms: They are efficient, simple, adaptable, and understandable.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Getting Started</a:t>
            </a:r>
            <a:endParaRPr lang="en-US" dirty="0"/>
          </a:p>
        </p:txBody>
      </p:sp>
      <p:sp>
        <p:nvSpPr>
          <p:cNvPr id="3" name="Content Placeholder 2"/>
          <p:cNvSpPr>
            <a:spLocks noGrp="1"/>
          </p:cNvSpPr>
          <p:nvPr>
            <p:ph idx="1"/>
          </p:nvPr>
        </p:nvSpPr>
        <p:spPr/>
        <p:txBody>
          <a:bodyPr>
            <a:normAutofit/>
          </a:bodyPr>
          <a:lstStyle/>
          <a:p>
            <a:pPr algn="just"/>
            <a:r>
              <a:rPr lang="en-US" dirty="0" smtClean="0"/>
              <a:t>In the UML, you model the dynamic aspects of a system by using state machines.</a:t>
            </a:r>
          </a:p>
          <a:p>
            <a:pPr algn="just"/>
            <a:r>
              <a:rPr lang="en-US" dirty="0" smtClean="0"/>
              <a:t>A </a:t>
            </a:r>
            <a:r>
              <a:rPr lang="en-US" dirty="0" smtClean="0"/>
              <a:t>state machine models the lifetime of a single object, whether it is an instance of a class, a use case, or even an entire system.</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Getting Started</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We use state machines to model the behavior of any modeling element, although, most commonly, that will be a class, a use case, or an entire system.</a:t>
            </a:r>
          </a:p>
          <a:p>
            <a:pPr algn="just"/>
            <a:r>
              <a:rPr lang="en-US" dirty="0" smtClean="0"/>
              <a:t>State machines may be visualized in </a:t>
            </a:r>
            <a:r>
              <a:rPr lang="en-US" dirty="0" smtClean="0">
                <a:solidFill>
                  <a:srgbClr val="FF0000"/>
                </a:solidFill>
              </a:rPr>
              <a:t>two</a:t>
            </a:r>
            <a:r>
              <a:rPr lang="en-US" dirty="0" smtClean="0"/>
              <a:t> ways.</a:t>
            </a:r>
          </a:p>
          <a:p>
            <a:pPr algn="just"/>
            <a:r>
              <a:rPr lang="en-US" dirty="0" smtClean="0">
                <a:solidFill>
                  <a:srgbClr val="FF0000"/>
                </a:solidFill>
              </a:rPr>
              <a:t>First</a:t>
            </a:r>
            <a:r>
              <a:rPr lang="en-US" dirty="0" smtClean="0"/>
              <a:t>, using activity diagrams, you can focus on the activities that take place within the object.</a:t>
            </a:r>
          </a:p>
          <a:p>
            <a:pPr algn="just"/>
            <a:r>
              <a:rPr lang="en-US" dirty="0" smtClean="0">
                <a:solidFill>
                  <a:srgbClr val="FF0000"/>
                </a:solidFill>
              </a:rPr>
              <a:t>Second</a:t>
            </a:r>
            <a:r>
              <a:rPr lang="en-US" dirty="0" smtClean="0"/>
              <a:t>, using </a:t>
            </a:r>
            <a:r>
              <a:rPr lang="en-US" dirty="0" err="1" smtClean="0"/>
              <a:t>statechart</a:t>
            </a:r>
            <a:r>
              <a:rPr lang="en-US" dirty="0" smtClean="0"/>
              <a:t> diagrams, you can focus on the event-ordered behavior of an object, which is especially useful in modeling reactive systems.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Getting Started</a:t>
            </a:r>
            <a:endParaRPr lang="en-US" dirty="0"/>
          </a:p>
        </p:txBody>
      </p:sp>
      <p:sp>
        <p:nvSpPr>
          <p:cNvPr id="3" name="Content Placeholder 2"/>
          <p:cNvSpPr>
            <a:spLocks noGrp="1"/>
          </p:cNvSpPr>
          <p:nvPr>
            <p:ph idx="1"/>
          </p:nvPr>
        </p:nvSpPr>
        <p:spPr/>
        <p:txBody>
          <a:bodyPr>
            <a:normAutofit/>
          </a:bodyPr>
          <a:lstStyle/>
          <a:p>
            <a:pPr algn="just"/>
            <a:r>
              <a:rPr lang="en-US" dirty="0" smtClean="0"/>
              <a:t>The UML provides a graphical representation of states, transitions, events, and actions, as shown in below figure.</a:t>
            </a:r>
          </a:p>
          <a:p>
            <a:pPr algn="just"/>
            <a:r>
              <a:rPr lang="en-US" dirty="0" smtClean="0"/>
              <a:t>This notation permits you to visualize the behavior of an object in a way that lets you emphasize the important elements in the life of that object.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Getting Started</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403963" y="2057400"/>
            <a:ext cx="6149474" cy="35052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Terms and Concepts</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A </a:t>
            </a:r>
            <a:r>
              <a:rPr lang="en-US" dirty="0" smtClean="0">
                <a:solidFill>
                  <a:srgbClr val="FF0000"/>
                </a:solidFill>
              </a:rPr>
              <a:t>state machine </a:t>
            </a:r>
            <a:r>
              <a:rPr lang="en-US" dirty="0" smtClean="0"/>
              <a:t>is a behavior that specifies the sequences of states an object goes through during its lifetime in response to events, together with its responses to those events.</a:t>
            </a:r>
          </a:p>
          <a:p>
            <a:pPr algn="just"/>
            <a:r>
              <a:rPr lang="en-US" dirty="0" smtClean="0"/>
              <a:t>A </a:t>
            </a:r>
            <a:r>
              <a:rPr lang="en-US" dirty="0" smtClean="0">
                <a:solidFill>
                  <a:srgbClr val="FF0000"/>
                </a:solidFill>
              </a:rPr>
              <a:t>state</a:t>
            </a:r>
            <a:r>
              <a:rPr lang="en-US" dirty="0" smtClean="0"/>
              <a:t> is a condition or situation during the life of an object during which it satisfies some condition, performs some activity, or waits for some event.</a:t>
            </a:r>
          </a:p>
          <a:p>
            <a:pPr algn="just"/>
            <a:r>
              <a:rPr lang="en-US" dirty="0" smtClean="0"/>
              <a:t>An </a:t>
            </a:r>
            <a:r>
              <a:rPr lang="en-US" dirty="0" smtClean="0">
                <a:solidFill>
                  <a:srgbClr val="FF0000"/>
                </a:solidFill>
              </a:rPr>
              <a:t>event</a:t>
            </a:r>
            <a:r>
              <a:rPr lang="en-US" dirty="0" smtClean="0"/>
              <a:t> is the specification of a significant occurrence that has a location in time and space.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347</TotalTime>
  <Words>1968</Words>
  <Application>Microsoft Office PowerPoint</Application>
  <PresentationFormat>On-screen Show (4:3)</PresentationFormat>
  <Paragraphs>139</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Office Theme</vt:lpstr>
      <vt:lpstr>State Machines</vt:lpstr>
      <vt:lpstr>Topics to be covered</vt:lpstr>
      <vt:lpstr>Introduction</vt:lpstr>
      <vt:lpstr>Introduction</vt:lpstr>
      <vt:lpstr>Getting Started</vt:lpstr>
      <vt:lpstr>Getting Started</vt:lpstr>
      <vt:lpstr>Getting Started</vt:lpstr>
      <vt:lpstr>Getting Started</vt:lpstr>
      <vt:lpstr>Terms and Concepts</vt:lpstr>
      <vt:lpstr>Terms and Concepts</vt:lpstr>
      <vt:lpstr>Context</vt:lpstr>
      <vt:lpstr>Context</vt:lpstr>
      <vt:lpstr>States</vt:lpstr>
      <vt:lpstr>States</vt:lpstr>
      <vt:lpstr>States</vt:lpstr>
      <vt:lpstr>1.Initial and Final States</vt:lpstr>
      <vt:lpstr>Transitions</vt:lpstr>
      <vt:lpstr>Transitions</vt:lpstr>
      <vt:lpstr>1.Event Trigger</vt:lpstr>
      <vt:lpstr>1.Event Trigger</vt:lpstr>
      <vt:lpstr>2.Guard Condition</vt:lpstr>
      <vt:lpstr>3.Action</vt:lpstr>
      <vt:lpstr>Advanced States &amp; Transitions</vt:lpstr>
      <vt:lpstr>1.Internal Transitions</vt:lpstr>
      <vt:lpstr>2.Activities</vt:lpstr>
      <vt:lpstr>3.Deferred Events</vt:lpstr>
      <vt:lpstr>Substates</vt:lpstr>
      <vt:lpstr>1. Sequential Substates</vt:lpstr>
      <vt:lpstr>1. Sequential Substates</vt:lpstr>
      <vt:lpstr>2. History States</vt:lpstr>
      <vt:lpstr>2. History States</vt:lpstr>
      <vt:lpstr>2. History States</vt:lpstr>
      <vt:lpstr>2. History States</vt:lpstr>
      <vt:lpstr>3. Concurrent Substates</vt:lpstr>
      <vt:lpstr>3. Concurrent Substates</vt:lpstr>
      <vt:lpstr>Common Modeling Techniques</vt:lpstr>
      <vt:lpstr>Modeling the Lifetime of an Object</vt:lpstr>
      <vt:lpstr>Modeling the Lifetime of an Object</vt:lpstr>
      <vt:lpstr>Modeling the Lifetime of an Object</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Machines</dc:title>
  <dc:creator>AVINASH</dc:creator>
  <cp:lastModifiedBy>RAMESH</cp:lastModifiedBy>
  <cp:revision>86</cp:revision>
  <dcterms:created xsi:type="dcterms:W3CDTF">2006-08-16T00:00:00Z</dcterms:created>
  <dcterms:modified xsi:type="dcterms:W3CDTF">2020-02-28T04:55:00Z</dcterms:modified>
</cp:coreProperties>
</file>